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1"/>
  </p:notesMasterIdLst>
  <p:handoutMasterIdLst>
    <p:handoutMasterId r:id="rId12"/>
  </p:handoutMasterIdLst>
  <p:sldIdLst>
    <p:sldId id="256" r:id="rId3"/>
    <p:sldId id="283" r:id="rId4"/>
    <p:sldId id="358" r:id="rId5"/>
    <p:sldId id="371" r:id="rId6"/>
    <p:sldId id="1824" r:id="rId7"/>
    <p:sldId id="1825" r:id="rId8"/>
    <p:sldId id="1826" r:id="rId9"/>
    <p:sldId id="286" r:id="rId10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 autoAdjust="0"/>
    <p:restoredTop sz="80826" autoAdjust="0"/>
  </p:normalViewPr>
  <p:slideViewPr>
    <p:cSldViewPr snapToGrid="0" snapToObjects="1">
      <p:cViewPr varScale="1">
        <p:scale>
          <a:sx n="105" d="100"/>
          <a:sy n="105" d="100"/>
        </p:scale>
        <p:origin x="1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2020/10/10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539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106428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Calibri"/>
              <a:buNone/>
              <a:defRPr sz="6133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1912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  <p:sldLayoutId id="2147483700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tiff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30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341120" y="3292990"/>
            <a:ext cx="9710702" cy="590931"/>
          </a:xfrm>
        </p:spPr>
        <p:txBody>
          <a:bodyPr/>
          <a:lstStyle/>
          <a:p>
            <a:r>
              <a:rPr lang="en-US" altLang="zh-CN" sz="3200"/>
              <a:t>TensorFlow</a:t>
            </a:r>
            <a:r>
              <a:rPr lang="en-US" altLang="zh-CN" sz="3200" dirty="0" err="1"/>
              <a:t>.js</a:t>
            </a:r>
            <a:r>
              <a:rPr lang="zh-TW" altLang="en-US" sz="3200" dirty="0"/>
              <a:t> </a:t>
            </a:r>
            <a:r>
              <a:rPr lang="zh-TW" altLang="en-US" sz="3600" dirty="0"/>
              <a:t>建置</a:t>
            </a:r>
            <a:r>
              <a:rPr lang="en-US" altLang="zh-CN" sz="3600" dirty="0"/>
              <a:t>DNN</a:t>
            </a:r>
            <a:r>
              <a:rPr lang="zh-TW" altLang="en-US" sz="3600" dirty="0"/>
              <a:t>手寫數字辨識分類器</a:t>
            </a:r>
            <a:endParaRPr lang="zh-CN" altLang="en-US" sz="36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D6CF89FF-F77F-B543-8A51-F249B938B0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3896" y="409679"/>
            <a:ext cx="5537200" cy="590931"/>
          </a:xfrm>
        </p:spPr>
        <p:txBody>
          <a:bodyPr/>
          <a:lstStyle/>
          <a:p>
            <a:r>
              <a:rPr lang="en-TW" dirty="0"/>
              <a:t>Day 30 學習目標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F626F8A-9496-AB41-A8BD-77F45D166C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121" y="1537003"/>
            <a:ext cx="1231900" cy="840230"/>
          </a:xfrm>
        </p:spPr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8C959698-FB9A-554F-AF35-827328C241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70347"/>
            <a:ext cx="4166946" cy="590931"/>
          </a:xfrm>
        </p:spPr>
        <p:txBody>
          <a:bodyPr/>
          <a:lstStyle/>
          <a:p>
            <a:r>
              <a:rPr lang="en-US" sz="1800" dirty="0" err="1"/>
              <a:t>將</a:t>
            </a:r>
            <a:r>
              <a:rPr lang="en-US" sz="1800" dirty="0"/>
              <a:t> TensorFlow</a:t>
            </a:r>
            <a:r>
              <a:rPr lang="zh-TW" altLang="en-US" sz="1800" dirty="0"/>
              <a:t> </a:t>
            </a:r>
            <a:r>
              <a:rPr lang="en-US" altLang="zh-TW" sz="1800" dirty="0"/>
              <a:t>DNN </a:t>
            </a:r>
            <a:r>
              <a:rPr lang="zh-TW" altLang="en-US" sz="1800" dirty="0"/>
              <a:t>模型打包儲存</a:t>
            </a:r>
            <a:endParaRPr lang="en-TW" sz="1800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6ED4DB-6EBA-3648-A432-F00A0B5FDE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967576"/>
            <a:ext cx="4474107" cy="290657"/>
          </a:xfrm>
        </p:spPr>
        <p:txBody>
          <a:bodyPr/>
          <a:lstStyle/>
          <a:p>
            <a:r>
              <a:rPr lang="zh-TW" altLang="en-US" sz="1100" dirty="0"/>
              <a:t>將模型打包成</a:t>
            </a:r>
            <a:r>
              <a:rPr lang="en-US" altLang="zh-TW" sz="1100" dirty="0"/>
              <a:t> </a:t>
            </a:r>
            <a:r>
              <a:rPr lang="en-US" altLang="zh-TW" sz="1100" dirty="0" err="1"/>
              <a:t>Tensorflow.js</a:t>
            </a:r>
            <a:r>
              <a:rPr lang="en-US" altLang="zh-TW" sz="1100" dirty="0"/>
              <a:t> </a:t>
            </a:r>
            <a:r>
              <a:rPr lang="zh-TW" altLang="en-US" sz="1100" dirty="0"/>
              <a:t>可讀取的格式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A40C6D45-A943-1E40-BACC-1C39F15C80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0121" y="2800940"/>
            <a:ext cx="1231900" cy="840230"/>
          </a:xfrm>
        </p:spPr>
        <p:txBody>
          <a:bodyPr/>
          <a:lstStyle/>
          <a:p>
            <a:r>
              <a:rPr lang="en-TW" dirty="0"/>
              <a:t>02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F2355EA-5D2A-034A-B2B5-BC803C68FAD9}"/>
              </a:ext>
            </a:extLst>
          </p:cNvPr>
          <p:cNvSpPr txBox="1">
            <a:spLocks/>
          </p:cNvSpPr>
          <p:nvPr/>
        </p:nvSpPr>
        <p:spPr>
          <a:xfrm>
            <a:off x="1416990" y="2953099"/>
            <a:ext cx="5727522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sz="1800" dirty="0"/>
              <a:t>使用 </a:t>
            </a:r>
            <a:r>
              <a:rPr lang="en-US" sz="1800" dirty="0" err="1"/>
              <a:t>TensorFlow.js</a:t>
            </a:r>
            <a:r>
              <a:rPr lang="zh-TW" altLang="en-US" sz="1800" dirty="0"/>
              <a:t> 建立一個網頁應用</a:t>
            </a:r>
            <a:endParaRPr lang="en-TW" sz="1800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5E941CEB-12BD-3E45-8352-5A518407A70A}"/>
              </a:ext>
            </a:extLst>
          </p:cNvPr>
          <p:cNvSpPr txBox="1">
            <a:spLocks/>
          </p:cNvSpPr>
          <p:nvPr/>
        </p:nvSpPr>
        <p:spPr>
          <a:xfrm>
            <a:off x="1416989" y="3250328"/>
            <a:ext cx="4474107" cy="29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err="1"/>
              <a:t>建置一個網頁版手寫數字分類器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CCC593-B37F-5B43-A97A-577D8CC577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altLang="zh-TW" dirty="0"/>
              <a:t>MNIST</a:t>
            </a:r>
            <a:r>
              <a:rPr lang="zh-TW" altLang="en-US" dirty="0"/>
              <a:t> 數據庫</a:t>
            </a:r>
            <a:endParaRPr lang="en-TW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5044D36-53FB-DF4D-A6F3-70E877157E9E}"/>
              </a:ext>
            </a:extLst>
          </p:cNvPr>
          <p:cNvSpPr txBox="1">
            <a:spLocks/>
          </p:cNvSpPr>
          <p:nvPr/>
        </p:nvSpPr>
        <p:spPr>
          <a:xfrm>
            <a:off x="311700" y="1029225"/>
            <a:ext cx="11173164" cy="3416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MNIST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數據庫是一個手寫數字的大型數據庫，是由</a:t>
            </a:r>
            <a:r>
              <a:rPr lang="en-US" altLang="zh-TW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Yann </a:t>
            </a:r>
            <a:r>
              <a:rPr lang="en-US" altLang="zh-TW" sz="2000" kern="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LeCun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所蒐集，這位大神同時也是</a:t>
            </a:r>
            <a:r>
              <a:rPr lang="en-US" sz="2000" kern="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Convulution</a:t>
            </a:r>
            <a:r>
              <a:rPr 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000" kern="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Nueral</a:t>
            </a:r>
            <a:r>
              <a:rPr 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Networks(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卷積神經網絡</a:t>
            </a:r>
            <a:r>
              <a:rPr lang="en-US" altLang="zh-TW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)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的創始人，因此享有</a:t>
            </a:r>
            <a:r>
              <a:rPr lang="zh-TW" altLang="en-US" sz="2000" b="1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卷積網路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之父的美稱。</a:t>
            </a:r>
            <a:endParaRPr lang="en-US" altLang="zh-TW" sz="2000" kern="0" dirty="0">
              <a:solidFill>
                <a:srgbClr val="595959"/>
              </a:solidFill>
              <a:latin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</a:pPr>
            <a:r>
              <a:rPr 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MNIST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資料集是由</a:t>
            </a:r>
            <a:r>
              <a:rPr lang="en-US" altLang="zh-TW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60,000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筆訓練資料、</a:t>
            </a:r>
            <a:r>
              <a:rPr lang="en-US" altLang="zh-TW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10,000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筆測試資料所組成。</a:t>
            </a:r>
            <a:endParaRPr lang="en-US" altLang="zh-TW" sz="2000" kern="0" dirty="0">
              <a:solidFill>
                <a:srgbClr val="595959"/>
              </a:solidFill>
              <a:latin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</a:pPr>
            <a:r>
              <a:rPr 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MNIST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資料集裡的每一筆資料皆由</a:t>
            </a:r>
            <a:r>
              <a:rPr 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images(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數字的影像</a:t>
            </a:r>
            <a:r>
              <a:rPr lang="en-US" altLang="zh-TW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)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與</a:t>
            </a:r>
            <a:r>
              <a:rPr 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labels(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答案</a:t>
            </a:r>
            <a:r>
              <a:rPr lang="en-US" altLang="zh-TW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)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所組成</a:t>
            </a:r>
            <a:endParaRPr lang="en-US" sz="2000" kern="0" dirty="0">
              <a:solidFill>
                <a:srgbClr val="595959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FAAC6-B68B-E14C-AC41-47CDD8B1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506" y="3862456"/>
            <a:ext cx="3706210" cy="18200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78117-0682-2849-98FF-6C92B48C1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884" y="3862456"/>
            <a:ext cx="1899146" cy="182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70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7234D4-4B78-7347-A9E2-D8BC07A98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DNN </a:t>
            </a:r>
            <a:r>
              <a:rPr lang="zh-TW" altLang="en-US" dirty="0"/>
              <a:t>網路架構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90AF7A-0422-3440-89E3-7292B27B2B0F}"/>
              </a:ext>
            </a:extLst>
          </p:cNvPr>
          <p:cNvSpPr/>
          <p:nvPr/>
        </p:nvSpPr>
        <p:spPr>
          <a:xfrm>
            <a:off x="1228826" y="1115293"/>
            <a:ext cx="6287299" cy="471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lvl="0" indent="-285750">
              <a:lnSpc>
                <a:spcPct val="150000"/>
              </a:lnSpc>
              <a:buClr>
                <a:srgbClr val="1A1A1A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1A1A1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784</a:t>
            </a:r>
            <a:r>
              <a:rPr lang="zh-TW" altLang="en-US" dirty="0">
                <a:solidFill>
                  <a:srgbClr val="1A1A1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（圖片維度） </a:t>
            </a:r>
            <a:r>
              <a:rPr lang="en-US" altLang="zh-TW" dirty="0">
                <a:solidFill>
                  <a:srgbClr val="1A1A1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-&gt; 25</a:t>
            </a:r>
            <a:r>
              <a:rPr lang="zh-TW" altLang="en-US" dirty="0">
                <a:solidFill>
                  <a:srgbClr val="1A1A1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（隱藏層） </a:t>
            </a:r>
            <a:r>
              <a:rPr lang="en-US" altLang="zh-TW" dirty="0">
                <a:solidFill>
                  <a:srgbClr val="1A1A1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-&gt; 10</a:t>
            </a:r>
            <a:r>
              <a:rPr lang="zh-TW" altLang="en-US" dirty="0">
                <a:solidFill>
                  <a:srgbClr val="1A1A1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（分類類別）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218AE4-C100-6B42-84C1-605F872775DE}"/>
              </a:ext>
            </a:extLst>
          </p:cNvPr>
          <p:cNvSpPr/>
          <p:nvPr/>
        </p:nvSpPr>
        <p:spPr>
          <a:xfrm>
            <a:off x="3690588" y="2887867"/>
            <a:ext cx="645458" cy="30228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C12EC7-148D-9044-A0D1-7A58501B9769}"/>
              </a:ext>
            </a:extLst>
          </p:cNvPr>
          <p:cNvSpPr/>
          <p:nvPr/>
        </p:nvSpPr>
        <p:spPr>
          <a:xfrm>
            <a:off x="5843912" y="2887867"/>
            <a:ext cx="645458" cy="30228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F15FD2-32F0-1048-8C5B-C79AD29E3DDF}"/>
              </a:ext>
            </a:extLst>
          </p:cNvPr>
          <p:cNvSpPr/>
          <p:nvPr/>
        </p:nvSpPr>
        <p:spPr>
          <a:xfrm>
            <a:off x="7997236" y="2887867"/>
            <a:ext cx="645458" cy="30228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222B26-2D2A-AE4D-9D60-2BED231C422F}"/>
              </a:ext>
            </a:extLst>
          </p:cNvPr>
          <p:cNvSpPr/>
          <p:nvPr/>
        </p:nvSpPr>
        <p:spPr>
          <a:xfrm>
            <a:off x="3779317" y="3079469"/>
            <a:ext cx="468000" cy="46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08D5071-D256-6543-8FEE-5A8C0C79C710}"/>
              </a:ext>
            </a:extLst>
          </p:cNvPr>
          <p:cNvSpPr/>
          <p:nvPr/>
        </p:nvSpPr>
        <p:spPr>
          <a:xfrm>
            <a:off x="3779317" y="3630123"/>
            <a:ext cx="468000" cy="46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73EF44D-6490-D643-8283-57DFE9E605C5}"/>
              </a:ext>
            </a:extLst>
          </p:cNvPr>
          <p:cNvSpPr/>
          <p:nvPr/>
        </p:nvSpPr>
        <p:spPr>
          <a:xfrm>
            <a:off x="3779317" y="5250092"/>
            <a:ext cx="468000" cy="46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DB36F3-FE5A-8745-B5C0-BD6725A570CA}"/>
              </a:ext>
            </a:extLst>
          </p:cNvPr>
          <p:cNvSpPr/>
          <p:nvPr/>
        </p:nvSpPr>
        <p:spPr>
          <a:xfrm>
            <a:off x="3890527" y="4013935"/>
            <a:ext cx="24558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1A1A1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.</a:t>
            </a:r>
          </a:p>
          <a:p>
            <a:r>
              <a:rPr lang="en-US" dirty="0">
                <a:solidFill>
                  <a:srgbClr val="1A1A1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.</a:t>
            </a:r>
          </a:p>
          <a:p>
            <a:r>
              <a:rPr lang="en-US" dirty="0">
                <a:solidFill>
                  <a:srgbClr val="1A1A1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.</a:t>
            </a:r>
          </a:p>
          <a:p>
            <a:r>
              <a:rPr lang="en-US" dirty="0">
                <a:solidFill>
                  <a:srgbClr val="1A1A1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.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8EAD3C-EC18-494E-AFB1-1ADB491DC191}"/>
              </a:ext>
            </a:extLst>
          </p:cNvPr>
          <p:cNvSpPr/>
          <p:nvPr/>
        </p:nvSpPr>
        <p:spPr>
          <a:xfrm>
            <a:off x="5930409" y="3079469"/>
            <a:ext cx="468000" cy="46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978067D-D848-594A-8489-AE7281E2ECEB}"/>
              </a:ext>
            </a:extLst>
          </p:cNvPr>
          <p:cNvSpPr/>
          <p:nvPr/>
        </p:nvSpPr>
        <p:spPr>
          <a:xfrm>
            <a:off x="5930409" y="3630123"/>
            <a:ext cx="468000" cy="46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9101C0-1573-7741-9063-2AF79B6942D1}"/>
              </a:ext>
            </a:extLst>
          </p:cNvPr>
          <p:cNvSpPr/>
          <p:nvPr/>
        </p:nvSpPr>
        <p:spPr>
          <a:xfrm>
            <a:off x="5930409" y="5250092"/>
            <a:ext cx="468000" cy="46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4B2387-9047-6A4D-B957-80FB671D6844}"/>
              </a:ext>
            </a:extLst>
          </p:cNvPr>
          <p:cNvSpPr/>
          <p:nvPr/>
        </p:nvSpPr>
        <p:spPr>
          <a:xfrm>
            <a:off x="6041619" y="4013935"/>
            <a:ext cx="24558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1A1A1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.</a:t>
            </a:r>
          </a:p>
          <a:p>
            <a:r>
              <a:rPr lang="en-US" dirty="0">
                <a:solidFill>
                  <a:srgbClr val="1A1A1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.</a:t>
            </a:r>
          </a:p>
          <a:p>
            <a:r>
              <a:rPr lang="en-US" dirty="0">
                <a:solidFill>
                  <a:srgbClr val="1A1A1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.</a:t>
            </a:r>
          </a:p>
          <a:p>
            <a:r>
              <a:rPr lang="en-US" dirty="0">
                <a:solidFill>
                  <a:srgbClr val="1A1A1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.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1595C54-33FD-7E47-9807-5CB1E488A65A}"/>
              </a:ext>
            </a:extLst>
          </p:cNvPr>
          <p:cNvSpPr/>
          <p:nvPr/>
        </p:nvSpPr>
        <p:spPr>
          <a:xfrm>
            <a:off x="8083735" y="3079469"/>
            <a:ext cx="468000" cy="46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CD1267-1FFF-2045-9758-C0370556045F}"/>
              </a:ext>
            </a:extLst>
          </p:cNvPr>
          <p:cNvSpPr/>
          <p:nvPr/>
        </p:nvSpPr>
        <p:spPr>
          <a:xfrm>
            <a:off x="8083735" y="3630123"/>
            <a:ext cx="468000" cy="46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C93B6F-DAE5-D44C-8988-4A737146B4E2}"/>
              </a:ext>
            </a:extLst>
          </p:cNvPr>
          <p:cNvSpPr/>
          <p:nvPr/>
        </p:nvSpPr>
        <p:spPr>
          <a:xfrm>
            <a:off x="8083735" y="5250092"/>
            <a:ext cx="468000" cy="46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2F7D16-165C-7E49-9B5F-B7539DA9B383}"/>
              </a:ext>
            </a:extLst>
          </p:cNvPr>
          <p:cNvSpPr/>
          <p:nvPr/>
        </p:nvSpPr>
        <p:spPr>
          <a:xfrm>
            <a:off x="8194945" y="4013935"/>
            <a:ext cx="24558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1A1A1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.</a:t>
            </a:r>
          </a:p>
          <a:p>
            <a:r>
              <a:rPr lang="en-US" dirty="0">
                <a:solidFill>
                  <a:srgbClr val="1A1A1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.</a:t>
            </a:r>
          </a:p>
          <a:p>
            <a:r>
              <a:rPr lang="en-US" dirty="0">
                <a:solidFill>
                  <a:srgbClr val="1A1A1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.</a:t>
            </a:r>
          </a:p>
          <a:p>
            <a:r>
              <a:rPr lang="en-US" dirty="0">
                <a:solidFill>
                  <a:srgbClr val="1A1A1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.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232397-B424-7145-8532-2AB65DFED9AB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4247317" y="3313469"/>
            <a:ext cx="16830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FEC2DE-63A3-AE4B-ADC0-EB27DD63FDBD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4247317" y="3313469"/>
            <a:ext cx="1683092" cy="5506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96AC83-77B5-3F4D-B513-8C2D6D4B62DF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4247317" y="3313469"/>
            <a:ext cx="1683092" cy="2170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800072-A4C3-4044-8297-156A279AB57D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4247317" y="3313469"/>
            <a:ext cx="1683092" cy="5506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A14F44-E3D9-864E-B304-354BE604DA2E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4247317" y="3864123"/>
            <a:ext cx="16830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DE0E1D-2A64-4C48-8863-627889B80B73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4247317" y="3864123"/>
            <a:ext cx="1683092" cy="16199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492E1B-3B66-8D43-9A22-4F8B0D872D00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4247317" y="3313469"/>
            <a:ext cx="1683092" cy="2170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0A228D-ABF6-2045-B3F0-360442C63E2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4247317" y="3864123"/>
            <a:ext cx="1683092" cy="16199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E8C4734-9AF3-8D43-A213-6DEB651FC838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4247317" y="5484092"/>
            <a:ext cx="16830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9A8CDEF-519B-8D44-BF15-A87D3B1EBDB8}"/>
              </a:ext>
            </a:extLst>
          </p:cNvPr>
          <p:cNvCxnSpPr>
            <a:cxnSpLocks/>
          </p:cNvCxnSpPr>
          <p:nvPr/>
        </p:nvCxnSpPr>
        <p:spPr>
          <a:xfrm>
            <a:off x="6400643" y="3333535"/>
            <a:ext cx="16830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19CF01-8293-F945-A60E-812F07CA79BC}"/>
              </a:ext>
            </a:extLst>
          </p:cNvPr>
          <p:cNvCxnSpPr>
            <a:cxnSpLocks/>
          </p:cNvCxnSpPr>
          <p:nvPr/>
        </p:nvCxnSpPr>
        <p:spPr>
          <a:xfrm>
            <a:off x="6400643" y="3333535"/>
            <a:ext cx="1683092" cy="5506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2EEE5AC-B50A-9D4C-8984-625032C5F5FA}"/>
              </a:ext>
            </a:extLst>
          </p:cNvPr>
          <p:cNvCxnSpPr>
            <a:cxnSpLocks/>
          </p:cNvCxnSpPr>
          <p:nvPr/>
        </p:nvCxnSpPr>
        <p:spPr>
          <a:xfrm>
            <a:off x="6400643" y="3333535"/>
            <a:ext cx="1683092" cy="2170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31AE70-6DEE-7848-B53C-83B4248567B9}"/>
              </a:ext>
            </a:extLst>
          </p:cNvPr>
          <p:cNvCxnSpPr>
            <a:cxnSpLocks/>
          </p:cNvCxnSpPr>
          <p:nvPr/>
        </p:nvCxnSpPr>
        <p:spPr>
          <a:xfrm flipV="1">
            <a:off x="6400643" y="3333535"/>
            <a:ext cx="1683092" cy="5506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F5D0980-F42E-A240-BE4E-76DF21CCB14B}"/>
              </a:ext>
            </a:extLst>
          </p:cNvPr>
          <p:cNvCxnSpPr>
            <a:cxnSpLocks/>
          </p:cNvCxnSpPr>
          <p:nvPr/>
        </p:nvCxnSpPr>
        <p:spPr>
          <a:xfrm>
            <a:off x="6400643" y="3884189"/>
            <a:ext cx="16830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4A8543E-5731-734B-B8F8-0EA6212D6C46}"/>
              </a:ext>
            </a:extLst>
          </p:cNvPr>
          <p:cNvCxnSpPr>
            <a:cxnSpLocks/>
          </p:cNvCxnSpPr>
          <p:nvPr/>
        </p:nvCxnSpPr>
        <p:spPr>
          <a:xfrm>
            <a:off x="6400643" y="3884189"/>
            <a:ext cx="1683092" cy="16199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54D6905-3C2E-A649-B747-5B457D2D98AB}"/>
              </a:ext>
            </a:extLst>
          </p:cNvPr>
          <p:cNvCxnSpPr>
            <a:cxnSpLocks/>
          </p:cNvCxnSpPr>
          <p:nvPr/>
        </p:nvCxnSpPr>
        <p:spPr>
          <a:xfrm flipV="1">
            <a:off x="6400643" y="3333535"/>
            <a:ext cx="1683092" cy="2170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74DEE6B-C5B8-4444-8776-5563F867D99F}"/>
              </a:ext>
            </a:extLst>
          </p:cNvPr>
          <p:cNvCxnSpPr>
            <a:cxnSpLocks/>
          </p:cNvCxnSpPr>
          <p:nvPr/>
        </p:nvCxnSpPr>
        <p:spPr>
          <a:xfrm flipV="1">
            <a:off x="6400643" y="3884189"/>
            <a:ext cx="1683092" cy="16199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F2730FA-2F5E-5A44-B7F8-675EA46475C9}"/>
              </a:ext>
            </a:extLst>
          </p:cNvPr>
          <p:cNvCxnSpPr>
            <a:cxnSpLocks/>
          </p:cNvCxnSpPr>
          <p:nvPr/>
        </p:nvCxnSpPr>
        <p:spPr>
          <a:xfrm>
            <a:off x="6400643" y="5504158"/>
            <a:ext cx="16830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20AE57D-FA49-AD4C-9D91-012042347AEC}"/>
              </a:ext>
            </a:extLst>
          </p:cNvPr>
          <p:cNvSpPr/>
          <p:nvPr/>
        </p:nvSpPr>
        <p:spPr>
          <a:xfrm>
            <a:off x="3334619" y="1963328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1A1A1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Input Layer</a:t>
            </a:r>
            <a:endParaRPr lang="en-US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932809-289F-D44A-A997-409D5EE06ED4}"/>
              </a:ext>
            </a:extLst>
          </p:cNvPr>
          <p:cNvSpPr/>
          <p:nvPr/>
        </p:nvSpPr>
        <p:spPr>
          <a:xfrm>
            <a:off x="5374302" y="1957260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1A1A1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Hidden Layer</a:t>
            </a:r>
            <a:endParaRPr lang="en-US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07A9E9D-27FF-1342-B415-DAF5A61C1B31}"/>
              </a:ext>
            </a:extLst>
          </p:cNvPr>
          <p:cNvSpPr/>
          <p:nvPr/>
        </p:nvSpPr>
        <p:spPr>
          <a:xfrm>
            <a:off x="7536445" y="1963328"/>
            <a:ext cx="14318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1A1A1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Output Layer</a:t>
            </a:r>
            <a:endParaRPr lang="en-US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1CF616B-0521-8748-B079-5C36BAADD1DD}"/>
              </a:ext>
            </a:extLst>
          </p:cNvPr>
          <p:cNvSpPr/>
          <p:nvPr/>
        </p:nvSpPr>
        <p:spPr>
          <a:xfrm>
            <a:off x="3754165" y="2429670"/>
            <a:ext cx="543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1A1A1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784</a:t>
            </a:r>
            <a:endParaRPr lang="en-US" sz="16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45D261-0830-634B-BDE8-D59C94B0BDCC}"/>
              </a:ext>
            </a:extLst>
          </p:cNvPr>
          <p:cNvSpPr/>
          <p:nvPr/>
        </p:nvSpPr>
        <p:spPr>
          <a:xfrm>
            <a:off x="5946574" y="2434050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1A1A1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25</a:t>
            </a:r>
            <a:endParaRPr lang="en-US" sz="16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946F6C-3E75-2640-A68D-B0D178D04F12}"/>
              </a:ext>
            </a:extLst>
          </p:cNvPr>
          <p:cNvSpPr/>
          <p:nvPr/>
        </p:nvSpPr>
        <p:spPr>
          <a:xfrm>
            <a:off x="8122343" y="2437789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1A1A1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10</a:t>
            </a:r>
            <a:endParaRPr lang="en-US" sz="16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94456B-1A69-CC49-9E43-F16B4AD95E0C}"/>
              </a:ext>
            </a:extLst>
          </p:cNvPr>
          <p:cNvSpPr/>
          <p:nvPr/>
        </p:nvSpPr>
        <p:spPr>
          <a:xfrm>
            <a:off x="4642785" y="2569468"/>
            <a:ext cx="9973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1A1A1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(784 , 25)</a:t>
            </a:r>
            <a:endParaRPr lang="en-US" sz="14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F56477-DF6C-0B44-A041-313A8EF32614}"/>
              </a:ext>
            </a:extLst>
          </p:cNvPr>
          <p:cNvSpPr/>
          <p:nvPr/>
        </p:nvSpPr>
        <p:spPr>
          <a:xfrm>
            <a:off x="6786426" y="2572146"/>
            <a:ext cx="864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1A1A1A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(25 , 10)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15719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CBBB-FAEA-BF4F-A233-D65C3C86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TW" sz="4267" dirty="0"/>
              <a:t>大家知道深度學習框架有哪些嗎？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274069-BF1F-2141-99AC-529692927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346"/>
            <a:ext cx="12192000" cy="546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1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6F321D-CE51-4247-9DB9-733B2B366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熱門深度學習框架比較</a:t>
            </a:r>
            <a:endParaRPr lang="en-TW" dirty="0"/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35AF4B02-901F-E64A-A26A-1C05EA211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695080"/>
              </p:ext>
            </p:extLst>
          </p:nvPr>
        </p:nvGraphicFramePr>
        <p:xfrm>
          <a:off x="1778000" y="1544877"/>
          <a:ext cx="8636000" cy="28577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948783">
                  <a:extLst>
                    <a:ext uri="{9D8B030D-6E8A-4147-A177-3AD203B41FA5}">
                      <a16:colId xmlns:a16="http://schemas.microsoft.com/office/drawing/2014/main" val="1197410584"/>
                    </a:ext>
                  </a:extLst>
                </a:gridCol>
                <a:gridCol w="2369217">
                  <a:extLst>
                    <a:ext uri="{9D8B030D-6E8A-4147-A177-3AD203B41FA5}">
                      <a16:colId xmlns:a16="http://schemas.microsoft.com/office/drawing/2014/main" val="4188744054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353981540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512578193"/>
                    </a:ext>
                  </a:extLst>
                </a:gridCol>
              </a:tblGrid>
              <a:tr h="571544">
                <a:tc>
                  <a:txBody>
                    <a:bodyPr/>
                    <a:lstStyle/>
                    <a:p>
                      <a:endParaRPr lang="en-TW" sz="19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TW" sz="1900" dirty="0"/>
                        <a:t>TensorFlow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TW" sz="1900" dirty="0"/>
                        <a:t>PyTorch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TW" sz="1900" dirty="0"/>
                        <a:t>CNTK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80637460"/>
                  </a:ext>
                </a:extLst>
              </a:tr>
              <a:tr h="571544">
                <a:tc>
                  <a:txBody>
                    <a:bodyPr/>
                    <a:lstStyle/>
                    <a:p>
                      <a:r>
                        <a:rPr lang="en-TW" sz="1900" dirty="0"/>
                        <a:t>開源時間</a:t>
                      </a:r>
                      <a:endParaRPr lang="en-TW" sz="19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TW" sz="1900" dirty="0"/>
                        <a:t>2015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TW" sz="1900" dirty="0"/>
                        <a:t>2016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TW" sz="1900" dirty="0"/>
                        <a:t>2015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242741061"/>
                  </a:ext>
                </a:extLst>
              </a:tr>
              <a:tr h="571544">
                <a:tc>
                  <a:txBody>
                    <a:bodyPr/>
                    <a:lstStyle/>
                    <a:p>
                      <a:r>
                        <a:rPr lang="en-TW" sz="1900" dirty="0"/>
                        <a:t>開發商</a:t>
                      </a:r>
                      <a:endParaRPr lang="en-TW" sz="19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TW" sz="1900" dirty="0"/>
                        <a:t>Google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TW" sz="1900" dirty="0"/>
                        <a:t>Facebook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Microsoft</a:t>
                      </a:r>
                      <a:endParaRPr lang="en-TW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744242742"/>
                  </a:ext>
                </a:extLst>
              </a:tr>
              <a:tr h="571544">
                <a:tc>
                  <a:txBody>
                    <a:bodyPr/>
                    <a:lstStyle/>
                    <a:p>
                      <a:r>
                        <a:rPr lang="en-TW" sz="1900" dirty="0"/>
                        <a:t>支援語言</a:t>
                      </a:r>
                      <a:endParaRPr lang="en-TW" sz="19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TW" sz="1900" dirty="0"/>
                        <a:t>Python, JavaScript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TW" sz="1900" dirty="0"/>
                        <a:t>Python, C++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TW" sz="1900" dirty="0"/>
                        <a:t>Python, C#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066891041"/>
                  </a:ext>
                </a:extLst>
              </a:tr>
              <a:tr h="571544">
                <a:tc>
                  <a:txBody>
                    <a:bodyPr/>
                    <a:lstStyle/>
                    <a:p>
                      <a:r>
                        <a:rPr lang="en-TW" sz="1900" dirty="0"/>
                        <a:t>GitHub Start</a:t>
                      </a:r>
                      <a:endParaRPr lang="en-TW" sz="19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TW" sz="1900" dirty="0"/>
                        <a:t>149,000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TW" sz="1900" dirty="0"/>
                        <a:t>43,000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TW" sz="1900" dirty="0"/>
                        <a:t>16,900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576963032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9C55C7A-F852-E046-824F-BF91F2EE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685" y="1581453"/>
            <a:ext cx="445168" cy="4451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1D8FC9-CAF5-0D44-B28F-84B59DE65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818" y="1472687"/>
            <a:ext cx="651935" cy="651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30E130-0050-2D4B-8149-7E837DF8B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8" b="96356" l="2228" r="89604">
                        <a14:foregroundMark x1="2475" y1="70040" x2="2475" y2="70040"/>
                        <a14:foregroundMark x1="5693" y1="62753" x2="5693" y2="62753"/>
                        <a14:foregroundMark x1="41584" y1="96761" x2="41584" y2="96761"/>
                        <a14:foregroundMark x1="63366" y1="6478" x2="63366" y2="6478"/>
                        <a14:backgroundMark x1="66337" y1="52227" x2="66337" y2="522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8041" y="1565029"/>
            <a:ext cx="767351" cy="4672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CECF3D-E798-0A45-B86E-BB39CC366253}"/>
              </a:ext>
            </a:extLst>
          </p:cNvPr>
          <p:cNvSpPr/>
          <p:nvPr/>
        </p:nvSpPr>
        <p:spPr>
          <a:xfrm>
            <a:off x="2082064" y="5135920"/>
            <a:ext cx="1935145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67" dirty="0">
                <a:solidFill>
                  <a:srgbClr val="C00000"/>
                </a:solidFill>
              </a:rPr>
              <a:t>資料截至</a:t>
            </a:r>
            <a:r>
              <a:rPr lang="en-US" altLang="zh-TW" sz="1467" dirty="0">
                <a:solidFill>
                  <a:srgbClr val="C00000"/>
                </a:solidFill>
              </a:rPr>
              <a:t>2020</a:t>
            </a:r>
            <a:r>
              <a:rPr lang="zh-TW" altLang="en-US" sz="1467" dirty="0">
                <a:solidFill>
                  <a:srgbClr val="C00000"/>
                </a:solidFill>
              </a:rPr>
              <a:t>年</a:t>
            </a:r>
            <a:r>
              <a:rPr lang="en-US" altLang="zh-TW" sz="1467" dirty="0">
                <a:solidFill>
                  <a:srgbClr val="C00000"/>
                </a:solidFill>
              </a:rPr>
              <a:t>10</a:t>
            </a:r>
            <a:r>
              <a:rPr lang="zh-TW" altLang="en-US" sz="1467" dirty="0">
                <a:solidFill>
                  <a:srgbClr val="C00000"/>
                </a:solidFill>
              </a:rPr>
              <a:t>月</a:t>
            </a:r>
            <a:endParaRPr lang="en-TW" sz="1467" dirty="0">
              <a:solidFill>
                <a:srgbClr val="C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9C4907-179C-FA49-97F7-B1DB589AF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179" y="4849733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9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843925-2933-6942-A0C9-0569D2C1D3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使用</a:t>
            </a:r>
            <a:r>
              <a:rPr lang="zh-TW" altLang="en-US" dirty="0"/>
              <a:t> </a:t>
            </a:r>
            <a:r>
              <a:rPr lang="en-US" altLang="zh-TW" dirty="0" err="1"/>
              <a:t>tensorflowjs</a:t>
            </a:r>
            <a:r>
              <a:rPr lang="zh-TW" altLang="en-US" dirty="0"/>
              <a:t> 匯出模型</a:t>
            </a:r>
            <a:endParaRPr lang="en-TW" dirty="0"/>
          </a:p>
        </p:txBody>
      </p:sp>
      <p:pic>
        <p:nvPicPr>
          <p:cNvPr id="1026" name="Picture 2" descr="tfjs-node：Node.js 版本的TensorFlow">
            <a:extLst>
              <a:ext uri="{FF2B5EF4-FFF2-40B4-BE49-F238E27FC236}">
                <a16:creationId xmlns:a16="http://schemas.microsoft.com/office/drawing/2014/main" id="{98C97550-0C06-2144-8AA7-772481CBC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784" y="4741834"/>
            <a:ext cx="6250432" cy="145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9BF624-3FDF-4045-B395-42EEBCC1F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309" y="2898348"/>
            <a:ext cx="8272348" cy="10613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470A0C-DD0E-3340-90B7-B3888D8B8C11}"/>
              </a:ext>
            </a:extLst>
          </p:cNvPr>
          <p:cNvSpPr/>
          <p:nvPr/>
        </p:nvSpPr>
        <p:spPr>
          <a:xfrm>
            <a:off x="992875" y="1122926"/>
            <a:ext cx="9304150" cy="8785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透過</a:t>
            </a:r>
            <a:r>
              <a:rPr lang="en-US" altLang="zh-TW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Python </a:t>
            </a:r>
            <a:r>
              <a:rPr lang="zh-TW" altLang="en-US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建置</a:t>
            </a:r>
            <a:r>
              <a:rPr lang="en-US" altLang="zh-TW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TensorFlow</a:t>
            </a:r>
            <a:r>
              <a:rPr lang="zh-TW" altLang="en-US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模型並訓練，最後可以將訓練好的模型打包並儲存起來。提供</a:t>
            </a:r>
            <a:endParaRPr lang="en-US" altLang="zh-TW" kern="0" dirty="0">
              <a:solidFill>
                <a:srgbClr val="595959"/>
              </a:solidFill>
              <a:latin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</a:pPr>
            <a:r>
              <a:rPr lang="zh-TW" altLang="en-US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網頁版 </a:t>
            </a:r>
            <a:r>
              <a:rPr lang="en-US" altLang="zh-TW" kern="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TensorFlow.js</a:t>
            </a:r>
            <a:r>
              <a:rPr lang="en-US" altLang="zh-TW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zh-TW" altLang="en-US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直接載入預測。</a:t>
            </a:r>
            <a:endParaRPr lang="en-TW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7D3C6-B855-E243-A80D-D59D62B82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216" y="4261874"/>
            <a:ext cx="2527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72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7624</TotalTime>
  <Words>297</Words>
  <Application>Microsoft Macintosh PowerPoint</Application>
  <PresentationFormat>Widescreen</PresentationFormat>
  <Paragraphs>69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等线</vt:lpstr>
      <vt:lpstr>微软雅黑</vt:lpstr>
      <vt:lpstr>PingFang TC</vt:lpstr>
      <vt:lpstr>Arial</vt:lpstr>
      <vt:lpstr>Calibri</vt:lpstr>
      <vt:lpstr>Century Gothic</vt:lpstr>
      <vt:lpstr>Helvetica Neue</vt:lpstr>
      <vt:lpstr>Helvetica Neue Bold Condensed</vt:lpstr>
      <vt:lpstr>Segoe UI Light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大家知道深度學習框架有哪些嗎？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428</cp:revision>
  <dcterms:created xsi:type="dcterms:W3CDTF">2015-08-18T02:51:41Z</dcterms:created>
  <dcterms:modified xsi:type="dcterms:W3CDTF">2020-10-10T14:54:16Z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